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13716000" cx="24384000"/>
  <p:notesSz cx="6858000" cy="9144000"/>
  <p:embeddedFontLst>
    <p:embeddedFont>
      <p:font typeface="Helvetica Neue"/>
      <p:regular r:id="rId39"/>
      <p:bold r:id="rId40"/>
      <p:italic r:id="rId41"/>
      <p:boldItalic r:id="rId42"/>
    </p:embeddedFont>
    <p:embeddedFont>
      <p:font typeface="Helvetica Neue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7" roundtripDataSignature="AMtx7mhv0W7jxUdivYHerEIMD1cOWKsi1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Mercede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.fntdata"/><Relationship Id="rId20" Type="http://schemas.openxmlformats.org/officeDocument/2006/relationships/slide" Target="slides/slide15.xml"/><Relationship Id="rId42" Type="http://schemas.openxmlformats.org/officeDocument/2006/relationships/font" Target="fonts/HelveticaNeue-boldItalic.fntdata"/><Relationship Id="rId41" Type="http://schemas.openxmlformats.org/officeDocument/2006/relationships/font" Target="fonts/HelveticaNeue-italic.fntdata"/><Relationship Id="rId22" Type="http://schemas.openxmlformats.org/officeDocument/2006/relationships/slide" Target="slides/slide17.xml"/><Relationship Id="rId44" Type="http://schemas.openxmlformats.org/officeDocument/2006/relationships/font" Target="fonts/HelveticaNeueLight-bold.fntdata"/><Relationship Id="rId21" Type="http://schemas.openxmlformats.org/officeDocument/2006/relationships/slide" Target="slides/slide16.xml"/><Relationship Id="rId43" Type="http://schemas.openxmlformats.org/officeDocument/2006/relationships/font" Target="fonts/HelveticaNeueLight-regular.fntdata"/><Relationship Id="rId24" Type="http://schemas.openxmlformats.org/officeDocument/2006/relationships/slide" Target="slides/slide19.xml"/><Relationship Id="rId46" Type="http://schemas.openxmlformats.org/officeDocument/2006/relationships/font" Target="fonts/HelveticaNeueLight-boldItalic.fntdata"/><Relationship Id="rId23" Type="http://schemas.openxmlformats.org/officeDocument/2006/relationships/slide" Target="slides/slide18.xml"/><Relationship Id="rId45" Type="http://schemas.openxmlformats.org/officeDocument/2006/relationships/font" Target="fonts/HelveticaNeueLigh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HelveticaNeue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10-30T00:10:02.684">
    <p:pos x="27288" y="3336"/>
    <p:text/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D9mmDDk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1" name="Google Shape;141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User driven dashboard App for Gig Workers</a:t>
            </a:r>
            <a:endParaRPr/>
          </a:p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GW can see which platform is most profitable at a certain point of time and at a specific location</a:t>
            </a:r>
            <a:endParaRPr/>
          </a:p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Our goal is to provide.. </a:t>
            </a:r>
            <a:endParaRPr/>
          </a:p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Gig workers with a dynamic and transparent mobile platform that enables them to monitor their markets, make smarter decisions and ultimately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User driven dashboard App for Gig Workers</a:t>
            </a:r>
            <a:endParaRPr/>
          </a:p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GW can see which platform is most profitable at a certain point of time and at a specific location</a:t>
            </a:r>
            <a:endParaRPr/>
          </a:p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Our goal is to provide.. </a:t>
            </a:r>
            <a:endParaRPr/>
          </a:p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Gig workers with a dynamic and transparent mobile platform that enables them to monitor their markets, make smarter decisions and ultimately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" name="Google Shape;153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User driven dashboard App for Gig Workers</a:t>
            </a:r>
            <a:endParaRPr/>
          </a:p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GW can see which platform is most profitable at a certain point of time and at a specific location</a:t>
            </a:r>
            <a:endParaRPr/>
          </a:p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Our goal is to provide.. </a:t>
            </a:r>
            <a:endParaRPr/>
          </a:p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Gig workers with a dynamic and transparent mobile platform that enables them to monitor their markets, make smarter decisions and ultimately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User driven dashboard App for Gig Workers</a:t>
            </a:r>
            <a:endParaRPr/>
          </a:p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GW can see which platform is most profitable at a certain point of time and at a specific location</a:t>
            </a:r>
            <a:endParaRPr/>
          </a:p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Our goal is to provide.. </a:t>
            </a:r>
            <a:endParaRPr/>
          </a:p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Gig workers with a dynamic and transparent mobile platform that enables them to monitor their markets, make smarter decisions and ultimately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User driven dashboard App for Gig Workers</a:t>
            </a:r>
            <a:endParaRPr/>
          </a:p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GW can see which platform is most profitable at a certain point of time and at a specific location</a:t>
            </a:r>
            <a:endParaRPr/>
          </a:p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Our goal is to provide.. </a:t>
            </a:r>
            <a:endParaRPr/>
          </a:p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Gig workers with a dynamic and transparent mobile platform that enables them to monitor their markets, make smarter decisions and ultimately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" name="Google Shape;171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User driven dashboard App for Gig Workers</a:t>
            </a:r>
            <a:endParaRPr/>
          </a:p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GW can see which platform is most profitable at a certain point of time and at a specific location</a:t>
            </a:r>
            <a:endParaRPr/>
          </a:p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Our goal is to provide.. </a:t>
            </a:r>
            <a:endParaRPr/>
          </a:p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Gig workers with a dynamic and transparent mobile platform that enables them to monitor their markets, make smarter decisions and ultimately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3" name="Google Shape;223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1041" lvl="0" marL="291041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Pilot running for quite some time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5" name="Google Shape;255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1041" lvl="0" marL="291041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Equivalent Experiment following the Wizard of Oz prototyping technique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5" name="Google Shape;265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1041" lvl="0" marL="291041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Equivalent Experiment following the Wizard of Oz prototyping technique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Our research shows us that gig workers are facing one major issue throughout industries</a:t>
            </a:r>
            <a:endParaRPr/>
          </a:p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That is the amount of downtime in their everyday work life</a:t>
            </a:r>
            <a:endParaRPr/>
          </a:p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Example: An Uber driver we have interviewed told us, that he usually has to spend up to 17 hours in the car to get 10 hours of work done</a:t>
            </a:r>
            <a:endParaRPr/>
          </a:p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That is a problem but also an opportunity</a:t>
            </a:r>
            <a:endParaRPr/>
          </a:p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We are suggesting a digital tool enabling gig workers to manage their work time more efficiently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User driven dashboard App for Gig Workers</a:t>
            </a:r>
            <a:endParaRPr/>
          </a:p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GW can see which platform is most profitable at a certain point of time and at a specific location</a:t>
            </a:r>
            <a:endParaRPr/>
          </a:p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Our goal is to provide.. </a:t>
            </a:r>
            <a:endParaRPr/>
          </a:p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Gig workers with a dynamic and transparent mobile platform that enables them to monitor their markets, make smarter decisions and ultimately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User driven dashboard App for Gig Workers</a:t>
            </a:r>
            <a:endParaRPr/>
          </a:p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GW can see which platform is most profitable at a certain point of time and at a specific location</a:t>
            </a:r>
            <a:endParaRPr/>
          </a:p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Our goal is to provide.. </a:t>
            </a:r>
            <a:endParaRPr/>
          </a:p>
          <a:p>
            <a:pPr indent="-291041" lvl="0" marL="291041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-"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Gig workers with a dynamic and transparent mobile platform that enables them to monitor their markets, make smarter decisions and ultimately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&amp; Untertitel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35"/>
          <p:cNvSpPr txBox="1"/>
          <p:nvPr>
            <p:ph idx="1" type="body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2" name="Google Shape;12;p35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unkte">
  <p:cSld name="Punkt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4"/>
          <p:cNvSpPr txBox="1"/>
          <p:nvPr>
            <p:ph idx="1" type="body"/>
          </p:nvPr>
        </p:nvSpPr>
        <p:spPr>
          <a:xfrm>
            <a:off x="1689100" y="1778000"/>
            <a:ext cx="21005799" cy="10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609600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1pPr>
            <a:lvl2pPr indent="-609600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2pPr>
            <a:lvl3pPr indent="-609600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3pPr>
            <a:lvl4pPr indent="-609600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4pPr>
            <a:lvl5pPr indent="-609600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45" name="Google Shape;45;p44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 - 3 Stück">
  <p:cSld name="Foto - 3 Stüc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5"/>
          <p:cNvSpPr/>
          <p:nvPr>
            <p:ph idx="2" type="pic"/>
          </p:nvPr>
        </p:nvSpPr>
        <p:spPr>
          <a:xfrm>
            <a:off x="15681341" y="7035800"/>
            <a:ext cx="8396678" cy="56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" name="Google Shape;48;p45"/>
          <p:cNvSpPr/>
          <p:nvPr>
            <p:ph idx="3" type="pic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" name="Google Shape;49;p45"/>
          <p:cNvSpPr/>
          <p:nvPr>
            <p:ph idx="4" type="pic"/>
          </p:nvPr>
        </p:nvSpPr>
        <p:spPr>
          <a:xfrm>
            <a:off x="-304800" y="1130300"/>
            <a:ext cx="17202149" cy="11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" name="Google Shape;50;p45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itat">
  <p:cSld name="Zita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6"/>
          <p:cNvSpPr txBox="1"/>
          <p:nvPr>
            <p:ph idx="1" type="body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i="1" sz="3200"/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53" name="Google Shape;53;p46"/>
          <p:cNvSpPr txBox="1"/>
          <p:nvPr>
            <p:ph idx="2" type="body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54" name="Google Shape;54;p46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er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6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 - Horizontal">
  <p:cSld name="Foto - Horizontal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/>
          <p:nvPr>
            <p:ph idx="2" type="pic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" name="Google Shape;17;p37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" name="Google Shape;18;p37"/>
          <p:cNvSpPr txBox="1"/>
          <p:nvPr>
            <p:ph idx="1" type="body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9" name="Google Shape;19;p37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">
  <p:cSld name="Foto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8"/>
          <p:cNvSpPr/>
          <p:nvPr>
            <p:ph idx="2" type="pic"/>
          </p:nvPr>
        </p:nvSpPr>
        <p:spPr>
          <a:xfrm>
            <a:off x="0" y="0"/>
            <a:ext cx="24384001" cy="16264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" name="Google Shape;22;p38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- Mitte">
  <p:cSld name="Titel - Mitt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9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39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 - Vertikal">
  <p:cSld name="Foto - Vertikal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0"/>
          <p:cNvSpPr/>
          <p:nvPr>
            <p:ph idx="2" type="pic"/>
          </p:nvPr>
        </p:nvSpPr>
        <p:spPr>
          <a:xfrm>
            <a:off x="7950200" y="1104900"/>
            <a:ext cx="17259303" cy="11506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" name="Google Shape;28;p40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40"/>
          <p:cNvSpPr txBox="1"/>
          <p:nvPr>
            <p:ph idx="1" type="body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30" name="Google Shape;30;p40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- Oben">
  <p:cSld name="Titel - Obe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41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&amp; Punkte">
  <p:cSld name="Titel &amp; Punkt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2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42"/>
          <p:cNvSpPr txBox="1"/>
          <p:nvPr>
            <p:ph idx="1" type="body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609600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1pPr>
            <a:lvl2pPr indent="-609600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2pPr>
            <a:lvl3pPr indent="-609600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3pPr>
            <a:lvl4pPr indent="-609600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4pPr>
            <a:lvl5pPr indent="-609600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37" name="Google Shape;37;p42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, Punkte &amp; Foto">
  <p:cSld name="Titel, Punkte &amp; Foto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3"/>
          <p:cNvSpPr/>
          <p:nvPr>
            <p:ph idx="2" type="pic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" name="Google Shape;40;p43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43"/>
          <p:cNvSpPr txBox="1"/>
          <p:nvPr>
            <p:ph idx="1" type="body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530225" lvl="0" marL="457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1pPr>
            <a:lvl2pPr indent="-530225" lvl="1" marL="914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2pPr>
            <a:lvl3pPr indent="-530225" lvl="2" marL="1371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3pPr>
            <a:lvl4pPr indent="-530225" lvl="3" marL="1828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4pPr>
            <a:lvl5pPr indent="-530225" lvl="4" marL="2286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42" name="Google Shape;42;p43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34"/>
          <p:cNvSpPr txBox="1"/>
          <p:nvPr>
            <p:ph idx="1" type="body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6413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413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413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413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413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34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14.jpg"/><Relationship Id="rId5" Type="http://schemas.openxmlformats.org/officeDocument/2006/relationships/image" Target="../media/image11.jpg"/><Relationship Id="rId6" Type="http://schemas.openxmlformats.org/officeDocument/2006/relationships/image" Target="../media/image13.jpg"/><Relationship Id="rId7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Relationship Id="rId4" Type="http://schemas.openxmlformats.org/officeDocument/2006/relationships/image" Target="../media/image14.jpg"/><Relationship Id="rId5" Type="http://schemas.openxmlformats.org/officeDocument/2006/relationships/image" Target="../media/image11.jpg"/><Relationship Id="rId6" Type="http://schemas.openxmlformats.org/officeDocument/2006/relationships/image" Target="../media/image13.jpg"/><Relationship Id="rId7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23.png"/><Relationship Id="rId6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1.xml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39.png"/><Relationship Id="rId5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28.jpg"/><Relationship Id="rId5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28.jpg"/><Relationship Id="rId5" Type="http://schemas.openxmlformats.org/officeDocument/2006/relationships/image" Target="../media/image35.png"/><Relationship Id="rId6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/>
        </p:nvSpPr>
        <p:spPr>
          <a:xfrm>
            <a:off x="10492116" y="12338863"/>
            <a:ext cx="2458096" cy="711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#thirtynine</a:t>
            </a:r>
            <a:endParaRPr/>
          </a:p>
        </p:txBody>
      </p:sp>
      <p:pic>
        <p:nvPicPr>
          <p:cNvPr descr="DSC06955-2-Edit.jpg" id="60" name="Google Shape;60;p1"/>
          <p:cNvPicPr preferRelativeResize="0"/>
          <p:nvPr/>
        </p:nvPicPr>
        <p:blipFill rotWithShape="1">
          <a:blip r:embed="rId3">
            <a:alphaModFix/>
          </a:blip>
          <a:srcRect b="19640" l="1431" r="1424" t="19642"/>
          <a:stretch/>
        </p:blipFill>
        <p:spPr>
          <a:xfrm>
            <a:off x="14365923" y="4322129"/>
            <a:ext cx="3080772" cy="3080857"/>
          </a:xfrm>
          <a:custGeom>
            <a:rect b="b" l="l" r="r" t="t"/>
            <a:pathLst>
              <a:path extrusionOk="0" h="20595" w="19679">
                <a:moveTo>
                  <a:pt x="9838" y="0"/>
                </a:moveTo>
                <a:cubicBezTo>
                  <a:pt x="7320" y="0"/>
                  <a:pt x="4803" y="1006"/>
                  <a:pt x="2881" y="3016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6"/>
                </a:cubicBezTo>
                <a:cubicBezTo>
                  <a:pt x="14875" y="1006"/>
                  <a:pt x="12356" y="0"/>
                  <a:pt x="983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DSC06970-Edit.jpg" id="61" name="Google Shape;61;p1"/>
          <p:cNvPicPr preferRelativeResize="0"/>
          <p:nvPr/>
        </p:nvPicPr>
        <p:blipFill rotWithShape="1">
          <a:blip r:embed="rId4">
            <a:alphaModFix/>
          </a:blip>
          <a:srcRect b="41886" l="9232" r="9226" t="7142"/>
          <a:stretch/>
        </p:blipFill>
        <p:spPr>
          <a:xfrm>
            <a:off x="1810483" y="4322194"/>
            <a:ext cx="3080771" cy="3080856"/>
          </a:xfrm>
          <a:custGeom>
            <a:rect b="b" l="l" r="r" t="t"/>
            <a:pathLst>
              <a:path extrusionOk="0" h="20595" w="19679">
                <a:moveTo>
                  <a:pt x="9838" y="0"/>
                </a:moveTo>
                <a:cubicBezTo>
                  <a:pt x="7320" y="0"/>
                  <a:pt x="4803" y="1006"/>
                  <a:pt x="2881" y="3016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6"/>
                </a:cubicBezTo>
                <a:cubicBezTo>
                  <a:pt x="14875" y="1006"/>
                  <a:pt x="12356" y="0"/>
                  <a:pt x="983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DSC06972-Edit.jpg" id="62" name="Google Shape;62;p1"/>
          <p:cNvPicPr preferRelativeResize="0"/>
          <p:nvPr/>
        </p:nvPicPr>
        <p:blipFill rotWithShape="1">
          <a:blip r:embed="rId5">
            <a:alphaModFix/>
          </a:blip>
          <a:srcRect b="36349" l="12935" r="0" t="9030"/>
          <a:stretch/>
        </p:blipFill>
        <p:spPr>
          <a:xfrm>
            <a:off x="18551072" y="4322193"/>
            <a:ext cx="3070011" cy="3080857"/>
          </a:xfrm>
          <a:custGeom>
            <a:rect b="b" l="l" r="r" t="t"/>
            <a:pathLst>
              <a:path extrusionOk="0" h="20595" w="20591">
                <a:moveTo>
                  <a:pt x="10330" y="0"/>
                </a:moveTo>
                <a:cubicBezTo>
                  <a:pt x="7686" y="0"/>
                  <a:pt x="5043" y="1006"/>
                  <a:pt x="3026" y="3016"/>
                </a:cubicBezTo>
                <a:cubicBezTo>
                  <a:pt x="-1009" y="7038"/>
                  <a:pt x="-1009" y="13558"/>
                  <a:pt x="3026" y="17579"/>
                </a:cubicBezTo>
                <a:cubicBezTo>
                  <a:pt x="7060" y="21600"/>
                  <a:pt x="13602" y="21600"/>
                  <a:pt x="17636" y="17579"/>
                </a:cubicBezTo>
                <a:cubicBezTo>
                  <a:pt x="19359" y="15862"/>
                  <a:pt x="20340" y="13687"/>
                  <a:pt x="20591" y="11448"/>
                </a:cubicBezTo>
                <a:lnTo>
                  <a:pt x="20591" y="9148"/>
                </a:lnTo>
                <a:cubicBezTo>
                  <a:pt x="20340" y="6908"/>
                  <a:pt x="19360" y="4734"/>
                  <a:pt x="17636" y="3016"/>
                </a:cubicBezTo>
                <a:cubicBezTo>
                  <a:pt x="15619" y="1006"/>
                  <a:pt x="12974" y="0"/>
                  <a:pt x="1033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3" name="Google Shape;63;p1"/>
          <p:cNvSpPr txBox="1"/>
          <p:nvPr/>
        </p:nvSpPr>
        <p:spPr>
          <a:xfrm>
            <a:off x="6046965" y="8019094"/>
            <a:ext cx="3290025" cy="1285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Mechi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5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</a:t>
            </a:r>
            <a:endParaRPr/>
          </a:p>
        </p:txBody>
      </p:sp>
      <p:sp>
        <p:nvSpPr>
          <p:cNvPr id="64" name="Google Shape;64;p1"/>
          <p:cNvSpPr txBox="1"/>
          <p:nvPr/>
        </p:nvSpPr>
        <p:spPr>
          <a:xfrm>
            <a:off x="1705856" y="8019094"/>
            <a:ext cx="3290025" cy="1285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Hunaid</a:t>
            </a: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5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MBA</a:t>
            </a:r>
            <a:endParaRPr/>
          </a:p>
        </p:txBody>
      </p:sp>
      <p:sp>
        <p:nvSpPr>
          <p:cNvPr id="65" name="Google Shape;65;p1"/>
          <p:cNvSpPr txBox="1"/>
          <p:nvPr/>
        </p:nvSpPr>
        <p:spPr>
          <a:xfrm>
            <a:off x="10076151" y="8019094"/>
            <a:ext cx="3290025" cy="1285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Max</a:t>
            </a:r>
            <a:r>
              <a:rPr b="0" i="0" lang="en-US" sz="4000" u="none" cap="none" strike="noStrik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5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</a:t>
            </a:r>
            <a:endParaRPr/>
          </a:p>
        </p:txBody>
      </p:sp>
      <p:sp>
        <p:nvSpPr>
          <p:cNvPr id="66" name="Google Shape;66;p1"/>
          <p:cNvSpPr txBox="1"/>
          <p:nvPr/>
        </p:nvSpPr>
        <p:spPr>
          <a:xfrm>
            <a:off x="18446445" y="8019094"/>
            <a:ext cx="3290025" cy="1285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Omesh</a:t>
            </a:r>
            <a:r>
              <a:rPr b="1" i="0" lang="en-US" sz="4000" u="none" cap="none" strike="noStrik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5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CM</a:t>
            </a:r>
            <a:endParaRPr/>
          </a:p>
        </p:txBody>
      </p:sp>
      <p:sp>
        <p:nvSpPr>
          <p:cNvPr id="67" name="Google Shape;67;p1"/>
          <p:cNvSpPr txBox="1"/>
          <p:nvPr/>
        </p:nvSpPr>
        <p:spPr>
          <a:xfrm>
            <a:off x="14377273" y="8019094"/>
            <a:ext cx="3290025" cy="1285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Willy</a:t>
            </a: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5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ORIE</a:t>
            </a:r>
            <a:endParaRPr/>
          </a:p>
        </p:txBody>
      </p:sp>
      <p:pic>
        <p:nvPicPr>
          <p:cNvPr descr="DSC06978-2-Edit.jpg" id="68" name="Google Shape;68;p1"/>
          <p:cNvPicPr preferRelativeResize="0"/>
          <p:nvPr/>
        </p:nvPicPr>
        <p:blipFill rotWithShape="1">
          <a:blip r:embed="rId6">
            <a:alphaModFix/>
          </a:blip>
          <a:srcRect b="51172" l="23690" r="29836" t="19781"/>
          <a:stretch/>
        </p:blipFill>
        <p:spPr>
          <a:xfrm>
            <a:off x="10180844" y="4322129"/>
            <a:ext cx="3080809" cy="3080876"/>
          </a:xfrm>
          <a:custGeom>
            <a:rect b="b" l="l" r="r" t="t"/>
            <a:pathLst>
              <a:path extrusionOk="0" h="20595" w="19679">
                <a:moveTo>
                  <a:pt x="9838" y="0"/>
                </a:moveTo>
                <a:cubicBezTo>
                  <a:pt x="7320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6" y="0"/>
                  <a:pt x="983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image0.jpg" id="69" name="Google Shape;69;p1"/>
          <p:cNvPicPr preferRelativeResize="0"/>
          <p:nvPr/>
        </p:nvPicPr>
        <p:blipFill rotWithShape="1">
          <a:blip r:embed="rId7">
            <a:alphaModFix/>
          </a:blip>
          <a:srcRect b="20406" l="2638" r="2634" t="20408"/>
          <a:stretch/>
        </p:blipFill>
        <p:spPr>
          <a:xfrm>
            <a:off x="5995644" y="4322120"/>
            <a:ext cx="3080810" cy="3080875"/>
          </a:xfrm>
          <a:custGeom>
            <a:rect b="b" l="l" r="r" t="t"/>
            <a:pathLst>
              <a:path extrusionOk="0" h="20595" w="19679">
                <a:moveTo>
                  <a:pt x="9838" y="0"/>
                </a:moveTo>
                <a:cubicBezTo>
                  <a:pt x="7320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6" y="0"/>
                  <a:pt x="9838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/>
          <p:nvPr/>
        </p:nvSpPr>
        <p:spPr>
          <a:xfrm>
            <a:off x="-92016" y="-49182"/>
            <a:ext cx="24568033" cy="1381436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44" name="Google Shape;14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112903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reframe_Calendar.png" id="145" name="Google Shape;14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16056" y="1778000"/>
            <a:ext cx="5151888" cy="10159999"/>
          </a:xfrm>
          <a:prstGeom prst="rect">
            <a:avLst/>
          </a:prstGeom>
          <a:noFill/>
          <a:ln>
            <a:noFill/>
          </a:ln>
          <a:effectLst>
            <a:outerShdw blurRad="952500" rotWithShape="0">
              <a:srgbClr val="000000">
                <a:alpha val="9803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/>
          <p:nvPr/>
        </p:nvSpPr>
        <p:spPr>
          <a:xfrm>
            <a:off x="3130815" y="7357667"/>
            <a:ext cx="3467895" cy="1625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5000"/>
              <a:buFont typeface="Helvetica Neue"/>
              <a:buNone/>
            </a:pPr>
            <a:r>
              <a:rPr b="1" i="0" lang="en-US" sz="50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5000"/>
              <a:buFont typeface="Helvetica Neue"/>
              <a:buNone/>
            </a:pPr>
            <a:r>
              <a:rPr b="1" i="0" lang="en-US" sz="50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Placeholder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:pus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/>
          <p:nvPr/>
        </p:nvSpPr>
        <p:spPr>
          <a:xfrm>
            <a:off x="-92016" y="-49182"/>
            <a:ext cx="24568033" cy="1381436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56" name="Google Shape;15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112903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reframe_Markets.png" id="157" name="Google Shape;15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16056" y="1778000"/>
            <a:ext cx="5151888" cy="10159999"/>
          </a:xfrm>
          <a:prstGeom prst="rect">
            <a:avLst/>
          </a:prstGeom>
          <a:noFill/>
          <a:ln>
            <a:noFill/>
          </a:ln>
          <a:effectLst>
            <a:outerShdw blurRad="952500" rotWithShape="0">
              <a:srgbClr val="000000">
                <a:alpha val="9803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/>
          <p:nvPr/>
        </p:nvSpPr>
        <p:spPr>
          <a:xfrm>
            <a:off x="3130815" y="7357667"/>
            <a:ext cx="3467895" cy="1625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5000"/>
              <a:buFont typeface="Helvetica Neue"/>
              <a:buNone/>
            </a:pPr>
            <a:r>
              <a:rPr b="1" i="0" lang="en-US" sz="50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5000"/>
              <a:buFont typeface="Helvetica Neue"/>
              <a:buNone/>
            </a:pPr>
            <a:r>
              <a:rPr b="1" i="0" lang="en-US" sz="50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Placeholder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:pus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ckup_Markets.png" id="167" name="Google Shape;1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3233" y="0"/>
            <a:ext cx="7777535" cy="1371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4"/>
          <p:cNvSpPr txBox="1"/>
          <p:nvPr/>
        </p:nvSpPr>
        <p:spPr>
          <a:xfrm>
            <a:off x="3130815" y="7357667"/>
            <a:ext cx="3467895" cy="1625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5000"/>
              <a:buFont typeface="Helvetica Neue"/>
              <a:buNone/>
            </a:pPr>
            <a:r>
              <a:rPr b="1" i="0" lang="en-US" sz="50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5000"/>
              <a:buFont typeface="Helvetica Neue"/>
              <a:buNone/>
            </a:pPr>
            <a:r>
              <a:rPr b="1" i="0" lang="en-US" sz="50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Placeholder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 txBox="1"/>
          <p:nvPr/>
        </p:nvSpPr>
        <p:spPr>
          <a:xfrm>
            <a:off x="3130815" y="7357667"/>
            <a:ext cx="3467895" cy="1625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5000"/>
              <a:buFont typeface="Helvetica Neue"/>
              <a:buNone/>
            </a:pPr>
            <a:r>
              <a:rPr b="1" i="0" lang="en-US" sz="50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Next steps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5000"/>
              <a:buFont typeface="Helvetica Neue"/>
              <a:buNone/>
            </a:pPr>
            <a:r>
              <a:rPr b="1" i="0" lang="en-US" sz="50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Placeholder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/>
          <p:nvPr/>
        </p:nvSpPr>
        <p:spPr>
          <a:xfrm>
            <a:off x="10336838" y="12338863"/>
            <a:ext cx="2768651" cy="711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you! </a:t>
            </a:r>
            <a:endParaRPr/>
          </a:p>
        </p:txBody>
      </p:sp>
      <p:pic>
        <p:nvPicPr>
          <p:cNvPr descr="DSC06955-2-Edit.jpg" id="179" name="Google Shape;179;p16"/>
          <p:cNvPicPr preferRelativeResize="0"/>
          <p:nvPr/>
        </p:nvPicPr>
        <p:blipFill rotWithShape="1">
          <a:blip r:embed="rId3">
            <a:alphaModFix/>
          </a:blip>
          <a:srcRect b="19640" l="1431" r="1424" t="19642"/>
          <a:stretch/>
        </p:blipFill>
        <p:spPr>
          <a:xfrm>
            <a:off x="14365923" y="4322129"/>
            <a:ext cx="3080772" cy="3080857"/>
          </a:xfrm>
          <a:custGeom>
            <a:rect b="b" l="l" r="r" t="t"/>
            <a:pathLst>
              <a:path extrusionOk="0" h="20595" w="19679">
                <a:moveTo>
                  <a:pt x="9838" y="0"/>
                </a:moveTo>
                <a:cubicBezTo>
                  <a:pt x="7320" y="0"/>
                  <a:pt x="4803" y="1006"/>
                  <a:pt x="2881" y="3016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6"/>
                </a:cubicBezTo>
                <a:cubicBezTo>
                  <a:pt x="14875" y="1006"/>
                  <a:pt x="12356" y="0"/>
                  <a:pt x="983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DSC06970-Edit.jpg" id="180" name="Google Shape;180;p16"/>
          <p:cNvPicPr preferRelativeResize="0"/>
          <p:nvPr/>
        </p:nvPicPr>
        <p:blipFill rotWithShape="1">
          <a:blip r:embed="rId4">
            <a:alphaModFix/>
          </a:blip>
          <a:srcRect b="41886" l="9232" r="9226" t="7142"/>
          <a:stretch/>
        </p:blipFill>
        <p:spPr>
          <a:xfrm>
            <a:off x="1810483" y="4322194"/>
            <a:ext cx="3080771" cy="3080856"/>
          </a:xfrm>
          <a:custGeom>
            <a:rect b="b" l="l" r="r" t="t"/>
            <a:pathLst>
              <a:path extrusionOk="0" h="20595" w="19679">
                <a:moveTo>
                  <a:pt x="9838" y="0"/>
                </a:moveTo>
                <a:cubicBezTo>
                  <a:pt x="7320" y="0"/>
                  <a:pt x="4803" y="1006"/>
                  <a:pt x="2881" y="3016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6"/>
                </a:cubicBezTo>
                <a:cubicBezTo>
                  <a:pt x="14875" y="1006"/>
                  <a:pt x="12356" y="0"/>
                  <a:pt x="983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DSC06972-Edit.jpg" id="181" name="Google Shape;181;p16"/>
          <p:cNvPicPr preferRelativeResize="0"/>
          <p:nvPr/>
        </p:nvPicPr>
        <p:blipFill rotWithShape="1">
          <a:blip r:embed="rId5">
            <a:alphaModFix/>
          </a:blip>
          <a:srcRect b="36349" l="12935" r="0" t="9030"/>
          <a:stretch/>
        </p:blipFill>
        <p:spPr>
          <a:xfrm>
            <a:off x="18551072" y="4322193"/>
            <a:ext cx="3070011" cy="3080857"/>
          </a:xfrm>
          <a:custGeom>
            <a:rect b="b" l="l" r="r" t="t"/>
            <a:pathLst>
              <a:path extrusionOk="0" h="20595" w="20591">
                <a:moveTo>
                  <a:pt x="10330" y="0"/>
                </a:moveTo>
                <a:cubicBezTo>
                  <a:pt x="7686" y="0"/>
                  <a:pt x="5043" y="1006"/>
                  <a:pt x="3026" y="3016"/>
                </a:cubicBezTo>
                <a:cubicBezTo>
                  <a:pt x="-1009" y="7038"/>
                  <a:pt x="-1009" y="13558"/>
                  <a:pt x="3026" y="17579"/>
                </a:cubicBezTo>
                <a:cubicBezTo>
                  <a:pt x="7060" y="21600"/>
                  <a:pt x="13602" y="21600"/>
                  <a:pt x="17636" y="17579"/>
                </a:cubicBezTo>
                <a:cubicBezTo>
                  <a:pt x="19359" y="15862"/>
                  <a:pt x="20340" y="13687"/>
                  <a:pt x="20591" y="11448"/>
                </a:cubicBezTo>
                <a:lnTo>
                  <a:pt x="20591" y="9148"/>
                </a:lnTo>
                <a:cubicBezTo>
                  <a:pt x="20340" y="6908"/>
                  <a:pt x="19360" y="4734"/>
                  <a:pt x="17636" y="3016"/>
                </a:cubicBezTo>
                <a:cubicBezTo>
                  <a:pt x="15619" y="1006"/>
                  <a:pt x="12974" y="0"/>
                  <a:pt x="1033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82" name="Google Shape;182;p16"/>
          <p:cNvSpPr txBox="1"/>
          <p:nvPr/>
        </p:nvSpPr>
        <p:spPr>
          <a:xfrm>
            <a:off x="6046965" y="8019094"/>
            <a:ext cx="3290025" cy="1285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Mechi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5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</a:t>
            </a:r>
            <a:endParaRPr/>
          </a:p>
        </p:txBody>
      </p:sp>
      <p:sp>
        <p:nvSpPr>
          <p:cNvPr id="183" name="Google Shape;183;p16"/>
          <p:cNvSpPr txBox="1"/>
          <p:nvPr/>
        </p:nvSpPr>
        <p:spPr>
          <a:xfrm>
            <a:off x="1705856" y="8019094"/>
            <a:ext cx="3290025" cy="1285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Hunaid</a:t>
            </a: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5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MBA</a:t>
            </a:r>
            <a:endParaRPr/>
          </a:p>
        </p:txBody>
      </p:sp>
      <p:sp>
        <p:nvSpPr>
          <p:cNvPr id="184" name="Google Shape;184;p16"/>
          <p:cNvSpPr txBox="1"/>
          <p:nvPr/>
        </p:nvSpPr>
        <p:spPr>
          <a:xfrm>
            <a:off x="10076151" y="8019094"/>
            <a:ext cx="3290025" cy="1285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Max</a:t>
            </a:r>
            <a:r>
              <a:rPr b="0" i="0" lang="en-US" sz="4000" u="none" cap="none" strike="noStrik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5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</a:t>
            </a:r>
            <a:endParaRPr/>
          </a:p>
        </p:txBody>
      </p:sp>
      <p:sp>
        <p:nvSpPr>
          <p:cNvPr id="185" name="Google Shape;185;p16"/>
          <p:cNvSpPr txBox="1"/>
          <p:nvPr/>
        </p:nvSpPr>
        <p:spPr>
          <a:xfrm>
            <a:off x="18446445" y="8019094"/>
            <a:ext cx="3290025" cy="1285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Omesh</a:t>
            </a:r>
            <a:r>
              <a:rPr b="1" i="0" lang="en-US" sz="4000" u="none" cap="none" strike="noStrik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5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CM</a:t>
            </a:r>
            <a:endParaRPr/>
          </a:p>
        </p:txBody>
      </p:sp>
      <p:sp>
        <p:nvSpPr>
          <p:cNvPr id="186" name="Google Shape;186;p16"/>
          <p:cNvSpPr txBox="1"/>
          <p:nvPr/>
        </p:nvSpPr>
        <p:spPr>
          <a:xfrm>
            <a:off x="14377273" y="8019094"/>
            <a:ext cx="3290025" cy="1285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Willy</a:t>
            </a: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5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ORIE</a:t>
            </a:r>
            <a:endParaRPr/>
          </a:p>
        </p:txBody>
      </p:sp>
      <p:pic>
        <p:nvPicPr>
          <p:cNvPr descr="DSC06978-2-Edit.jpg" id="187" name="Google Shape;187;p16"/>
          <p:cNvPicPr preferRelativeResize="0"/>
          <p:nvPr/>
        </p:nvPicPr>
        <p:blipFill rotWithShape="1">
          <a:blip r:embed="rId6">
            <a:alphaModFix/>
          </a:blip>
          <a:srcRect b="51172" l="23690" r="29836" t="19781"/>
          <a:stretch/>
        </p:blipFill>
        <p:spPr>
          <a:xfrm>
            <a:off x="10180844" y="4322129"/>
            <a:ext cx="3080809" cy="3080876"/>
          </a:xfrm>
          <a:custGeom>
            <a:rect b="b" l="l" r="r" t="t"/>
            <a:pathLst>
              <a:path extrusionOk="0" h="20595" w="19679">
                <a:moveTo>
                  <a:pt x="9838" y="0"/>
                </a:moveTo>
                <a:cubicBezTo>
                  <a:pt x="7320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6" y="0"/>
                  <a:pt x="983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image0.jpg" id="188" name="Google Shape;188;p16"/>
          <p:cNvPicPr preferRelativeResize="0"/>
          <p:nvPr/>
        </p:nvPicPr>
        <p:blipFill rotWithShape="1">
          <a:blip r:embed="rId7">
            <a:alphaModFix/>
          </a:blip>
          <a:srcRect b="20406" l="2638" r="2634" t="20408"/>
          <a:stretch/>
        </p:blipFill>
        <p:spPr>
          <a:xfrm>
            <a:off x="5995644" y="4322120"/>
            <a:ext cx="3080810" cy="3080875"/>
          </a:xfrm>
          <a:custGeom>
            <a:rect b="b" l="l" r="r" t="t"/>
            <a:pathLst>
              <a:path extrusionOk="0" h="20595" w="19679">
                <a:moveTo>
                  <a:pt x="9838" y="0"/>
                </a:moveTo>
                <a:cubicBezTo>
                  <a:pt x="7320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6" y="0"/>
                  <a:pt x="9838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 thruBlk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/>
          <p:nvPr/>
        </p:nvSpPr>
        <p:spPr>
          <a:xfrm>
            <a:off x="1562139" y="1880318"/>
            <a:ext cx="14388418" cy="2428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might we improve the lives of gig workers so that they are financially healthy and more resilient to financial shocks?</a:t>
            </a:r>
            <a:endParaRPr/>
          </a:p>
        </p:txBody>
      </p:sp>
      <p:sp>
        <p:nvSpPr>
          <p:cNvPr id="194" name="Google Shape;194;p17"/>
          <p:cNvSpPr txBox="1"/>
          <p:nvPr/>
        </p:nvSpPr>
        <p:spPr>
          <a:xfrm>
            <a:off x="1562139" y="11947904"/>
            <a:ext cx="14716536" cy="828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4500"/>
              <a:buFont typeface="Helvetica Neue"/>
              <a:buNone/>
            </a:pPr>
            <a:r>
              <a:rPr b="0" i="0" lang="en-US" sz="4500" u="none" cap="none" strike="noStrik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Bill &amp; Melinda Gates Foundation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"/>
          <p:cNvSpPr/>
          <p:nvPr/>
        </p:nvSpPr>
        <p:spPr>
          <a:xfrm>
            <a:off x="-25400" y="-50800"/>
            <a:ext cx="24434801" cy="13817599"/>
          </a:xfrm>
          <a:prstGeom prst="rect">
            <a:avLst/>
          </a:prstGeom>
          <a:solidFill>
            <a:srgbClr val="4A71D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Google Shape;200;p18"/>
          <p:cNvSpPr txBox="1"/>
          <p:nvPr>
            <p:ph idx="4294967295" type="ctr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</a:pPr>
            <a:r>
              <a:rPr b="0" i="0" lang="en-US" sz="1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Appendix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"/>
          <p:cNvSpPr txBox="1"/>
          <p:nvPr/>
        </p:nvSpPr>
        <p:spPr>
          <a:xfrm>
            <a:off x="1002939" y="7816198"/>
            <a:ext cx="1585175" cy="523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Sprint 2</a:t>
            </a:r>
            <a:endParaRPr/>
          </a:p>
        </p:txBody>
      </p:sp>
      <p:sp>
        <p:nvSpPr>
          <p:cNvPr id="206" name="Google Shape;206;p19"/>
          <p:cNvSpPr txBox="1"/>
          <p:nvPr/>
        </p:nvSpPr>
        <p:spPr>
          <a:xfrm>
            <a:off x="21761066" y="7816198"/>
            <a:ext cx="1585176" cy="523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Sprint 3</a:t>
            </a:r>
            <a:endParaRPr/>
          </a:p>
        </p:txBody>
      </p:sp>
      <p:pic>
        <p:nvPicPr>
          <p:cNvPr descr="Image" id="207" name="Google Shape;20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030" y="11653713"/>
            <a:ext cx="635001" cy="635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8" name="Google Shape;20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030" y="12562550"/>
            <a:ext cx="635001" cy="635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9"/>
          <p:cNvSpPr txBox="1"/>
          <p:nvPr/>
        </p:nvSpPr>
        <p:spPr>
          <a:xfrm>
            <a:off x="1398319" y="12580012"/>
            <a:ext cx="3674389" cy="6000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1.5 weeks</a:t>
            </a:r>
            <a:endParaRPr/>
          </a:p>
        </p:txBody>
      </p:sp>
      <p:sp>
        <p:nvSpPr>
          <p:cNvPr id="210" name="Google Shape;210;p19"/>
          <p:cNvSpPr txBox="1"/>
          <p:nvPr/>
        </p:nvSpPr>
        <p:spPr>
          <a:xfrm>
            <a:off x="1398319" y="11671175"/>
            <a:ext cx="3674389" cy="6000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weeks</a:t>
            </a:r>
            <a:endParaRPr/>
          </a:p>
        </p:txBody>
      </p:sp>
      <p:pic>
        <p:nvPicPr>
          <p:cNvPr descr="Image" id="211" name="Google Shape;21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0" y="5201976"/>
            <a:ext cx="21335999" cy="3312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2" name="Google Shape;212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3030" y="10744876"/>
            <a:ext cx="635001" cy="635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9"/>
          <p:cNvSpPr txBox="1"/>
          <p:nvPr/>
        </p:nvSpPr>
        <p:spPr>
          <a:xfrm>
            <a:off x="1398319" y="10762339"/>
            <a:ext cx="3674389" cy="6000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weeks</a:t>
            </a: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457200" y="10080096"/>
            <a:ext cx="726661" cy="223087"/>
          </a:xfrm>
          <a:prstGeom prst="roundRect">
            <a:avLst>
              <a:gd fmla="val 5000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1398319" y="9853502"/>
            <a:ext cx="3674389" cy="6000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 weeks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 txBox="1"/>
          <p:nvPr/>
        </p:nvSpPr>
        <p:spPr>
          <a:xfrm>
            <a:off x="1562139" y="1880318"/>
            <a:ext cx="14388418" cy="2428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might we improve the lives of gig workers so that they are financially healthy and more resilient to financial shocks?</a:t>
            </a:r>
            <a:endParaRPr/>
          </a:p>
        </p:txBody>
      </p:sp>
      <p:sp>
        <p:nvSpPr>
          <p:cNvPr id="75" name="Google Shape;75;p2"/>
          <p:cNvSpPr txBox="1"/>
          <p:nvPr/>
        </p:nvSpPr>
        <p:spPr>
          <a:xfrm>
            <a:off x="1562139" y="11947904"/>
            <a:ext cx="14716536" cy="828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4500"/>
              <a:buFont typeface="Helvetica Neue"/>
              <a:buNone/>
            </a:pPr>
            <a:r>
              <a:rPr b="0" i="0" lang="en-US" sz="4500" u="none" cap="none" strike="noStrik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Bill &amp; Melinda Gates Foundation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Zeichenfläche 1@2x.png" id="220" name="Google Shape;22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8029" y="586980"/>
            <a:ext cx="22296961" cy="1254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25" name="Google Shape;2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00" y="1120619"/>
            <a:ext cx="11684000" cy="8579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schirmfoto 2019-11-07 um 16.20.23.png" id="226" name="Google Shape;22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2280" y="783951"/>
            <a:ext cx="10016659" cy="1214809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1"/>
          <p:cNvSpPr/>
          <p:nvPr/>
        </p:nvSpPr>
        <p:spPr>
          <a:xfrm>
            <a:off x="6223000" y="11943334"/>
            <a:ext cx="3049492" cy="1270001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Google Shape;228;p21"/>
          <p:cNvSpPr txBox="1"/>
          <p:nvPr/>
        </p:nvSpPr>
        <p:spPr>
          <a:xfrm>
            <a:off x="6582291" y="12298934"/>
            <a:ext cx="2330910" cy="558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Working on it</a:t>
            </a:r>
            <a:endParaRPr/>
          </a:p>
        </p:txBody>
      </p:sp>
      <p:sp>
        <p:nvSpPr>
          <p:cNvPr id="229" name="Google Shape;229;p21"/>
          <p:cNvSpPr txBox="1"/>
          <p:nvPr/>
        </p:nvSpPr>
        <p:spPr>
          <a:xfrm>
            <a:off x="2163306" y="11935397"/>
            <a:ext cx="3674388" cy="1285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 1</a:t>
            </a: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5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Email Parser</a:t>
            </a:r>
            <a:endParaRPr/>
          </a:p>
        </p:txBody>
      </p:sp>
      <p:pic>
        <p:nvPicPr>
          <p:cNvPr descr="Image" id="230" name="Google Shape;23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000" y="11943334"/>
            <a:ext cx="1270000" cy="127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49">
        <p:push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22"/>
          <p:cNvGrpSpPr/>
          <p:nvPr/>
        </p:nvGrpSpPr>
        <p:grpSpPr>
          <a:xfrm>
            <a:off x="5088798" y="3579959"/>
            <a:ext cx="14206405" cy="6556083"/>
            <a:chOff x="0" y="0"/>
            <a:chExt cx="14206403" cy="6556081"/>
          </a:xfrm>
        </p:grpSpPr>
        <p:pic>
          <p:nvPicPr>
            <p:cNvPr descr="Wireframe_1.png" id="236" name="Google Shape;236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324429" cy="65560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ireframe_3.png" id="237" name="Google Shape;237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40987" y="0"/>
              <a:ext cx="3324429" cy="65560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ireframe_2.png" id="238" name="Google Shape;238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881974" y="0"/>
              <a:ext cx="3324429" cy="65560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9" name="Google Shape;239;p22"/>
          <p:cNvSpPr/>
          <p:nvPr/>
        </p:nvSpPr>
        <p:spPr>
          <a:xfrm>
            <a:off x="6223000" y="11943334"/>
            <a:ext cx="3049492" cy="1270001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0" name="Google Shape;240;p22"/>
          <p:cNvSpPr txBox="1"/>
          <p:nvPr/>
        </p:nvSpPr>
        <p:spPr>
          <a:xfrm>
            <a:off x="6582291" y="12298934"/>
            <a:ext cx="2330910" cy="558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Working on it</a:t>
            </a:r>
            <a:endParaRPr/>
          </a:p>
        </p:txBody>
      </p:sp>
      <p:pic>
        <p:nvPicPr>
          <p:cNvPr descr="Image" id="241" name="Google Shape;241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8000" y="11943334"/>
            <a:ext cx="1270000" cy="127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2"/>
          <p:cNvSpPr txBox="1"/>
          <p:nvPr/>
        </p:nvSpPr>
        <p:spPr>
          <a:xfrm>
            <a:off x="2163306" y="11935397"/>
            <a:ext cx="3674388" cy="1285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 2</a:t>
            </a: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5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Prototyping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aser.png" id="247" name="Google Shape;24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2000" y="1857375"/>
            <a:ext cx="17780000" cy="10001250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400">
              <a:srgbClr val="000000">
                <a:alpha val="25098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ldschirmfoto 2019-11-14 um 16.04.32.png" id="252" name="Google Shape;25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2000" y="1244055"/>
            <a:ext cx="17780000" cy="11227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57" name="Google Shape;25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1943334"/>
            <a:ext cx="1270000" cy="127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5"/>
          <p:cNvSpPr txBox="1"/>
          <p:nvPr/>
        </p:nvSpPr>
        <p:spPr>
          <a:xfrm>
            <a:off x="2163306" y="11935397"/>
            <a:ext cx="3674388" cy="1285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 3</a:t>
            </a: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5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Tag/Text Along</a:t>
            </a:r>
            <a:endParaRPr/>
          </a:p>
        </p:txBody>
      </p:sp>
      <p:pic>
        <p:nvPicPr>
          <p:cNvPr descr="download.jpg" id="259" name="Google Shape;25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00700" y="16327420"/>
            <a:ext cx="6083300" cy="4048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rive with uber.png" id="260" name="Google Shape;260;p25"/>
          <p:cNvPicPr preferRelativeResize="0"/>
          <p:nvPr/>
        </p:nvPicPr>
        <p:blipFill rotWithShape="1">
          <a:blip r:embed="rId5">
            <a:alphaModFix/>
          </a:blip>
          <a:srcRect b="0" l="0" r="15542" t="971"/>
          <a:stretch/>
        </p:blipFill>
        <p:spPr>
          <a:xfrm>
            <a:off x="8966200" y="-27601"/>
            <a:ext cx="15460265" cy="763012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5"/>
          <p:cNvSpPr/>
          <p:nvPr/>
        </p:nvSpPr>
        <p:spPr>
          <a:xfrm>
            <a:off x="6223000" y="11943334"/>
            <a:ext cx="3049492" cy="1270001"/>
          </a:xfrm>
          <a:prstGeom prst="rect">
            <a:avLst/>
          </a:prstGeom>
          <a:solidFill>
            <a:srgbClr val="EB220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6684610" y="12298934"/>
            <a:ext cx="2126271" cy="558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feasible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7" name="Google Shape;26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1943334"/>
            <a:ext cx="1270000" cy="127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6"/>
          <p:cNvSpPr txBox="1"/>
          <p:nvPr/>
        </p:nvSpPr>
        <p:spPr>
          <a:xfrm>
            <a:off x="2163306" y="11935397"/>
            <a:ext cx="3674388" cy="1285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 3</a:t>
            </a: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5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Tag/Text Along</a:t>
            </a:r>
            <a:endParaRPr/>
          </a:p>
        </p:txBody>
      </p:sp>
      <p:pic>
        <p:nvPicPr>
          <p:cNvPr descr="download.jpg" id="269" name="Google Shape;26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00700" y="16327420"/>
            <a:ext cx="6083300" cy="4048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ets.png" id="270" name="Google Shape;27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0879" y="292859"/>
            <a:ext cx="11769877" cy="83171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arnings.png" id="271" name="Google Shape;271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01108" y="292859"/>
            <a:ext cx="11769875" cy="8317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.PNG" id="276" name="Google Shape;27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5074"/>
            <a:ext cx="24369603" cy="1174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81" name="Google Shape;2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362" y="965200"/>
            <a:ext cx="19298921" cy="103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86" name="Google Shape;28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2901" y="1040139"/>
            <a:ext cx="18966181" cy="101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/>
          <p:nvPr/>
        </p:nvSpPr>
        <p:spPr>
          <a:xfrm>
            <a:off x="20563159" y="6223000"/>
            <a:ext cx="1270001" cy="12700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2338423" y="6210300"/>
            <a:ext cx="1270001" cy="12700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2330648" y="2443261"/>
            <a:ext cx="19498966" cy="5049739"/>
          </a:xfrm>
          <a:prstGeom prst="roundRect">
            <a:avLst>
              <a:gd fmla="val 12799" name="adj"/>
            </a:avLst>
          </a:prstGeom>
          <a:solidFill>
            <a:srgbClr val="EBEBEB">
              <a:alpha val="89803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" name="Google Shape;83;p3"/>
          <p:cNvSpPr txBox="1"/>
          <p:nvPr/>
        </p:nvSpPr>
        <p:spPr>
          <a:xfrm>
            <a:off x="5028074" y="4155330"/>
            <a:ext cx="14104114" cy="1625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8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"We are having incredibly long work hours, due to a significant amount of downtime"</a:t>
            </a:r>
            <a:endParaRPr/>
          </a:p>
        </p:txBody>
      </p:sp>
      <p:pic>
        <p:nvPicPr>
          <p:cNvPr descr="Vp16kEFDMCyQrA1c0ZF_V-xc-1c_KqtGHnSUfNx3k_cpvmbinnUvb9Chyt_Ys3m7hO382fLkbEUUy4stu0RvpjNjbZ5uIU5OmLOgJiSbcHKPFzh_3dZD9Tp_GQVD-KwC2aZjzo-BavY.png" id="84" name="Google Shape;8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77995" y="10302135"/>
            <a:ext cx="3080962" cy="23098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M3Ykalmz8SI6RBW1Wa9gzE3ZGEDScfWDKFAoXAV_jFw09ZImRuDzytPTAHMktKNzMbYxEwOhhIrgeId1_XbxkWkU051N3zGKF2Y10Q34v8G4ZpKDYngg8NZ3k66qunGSmR9c5L9Be0.png" id="85" name="Google Shape;8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1549" y="10195024"/>
            <a:ext cx="2524027" cy="252402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"/>
          <p:cNvSpPr/>
          <p:nvPr/>
        </p:nvSpPr>
        <p:spPr>
          <a:xfrm rot="5400000">
            <a:off x="1692545" y="7985505"/>
            <a:ext cx="2082801" cy="791045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3"/>
          <p:cNvSpPr/>
          <p:nvPr/>
        </p:nvSpPr>
        <p:spPr>
          <a:xfrm rot="5400000">
            <a:off x="5598786" y="7985505"/>
            <a:ext cx="2082801" cy="791045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88;p3"/>
          <p:cNvSpPr/>
          <p:nvPr/>
        </p:nvSpPr>
        <p:spPr>
          <a:xfrm rot="5400000">
            <a:off x="9505028" y="7985505"/>
            <a:ext cx="2082801" cy="791045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3"/>
          <p:cNvSpPr/>
          <p:nvPr/>
        </p:nvSpPr>
        <p:spPr>
          <a:xfrm flipH="1" rot="-5400000">
            <a:off x="12523126" y="7985505"/>
            <a:ext cx="2082800" cy="791045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3"/>
          <p:cNvSpPr/>
          <p:nvPr/>
        </p:nvSpPr>
        <p:spPr>
          <a:xfrm flipH="1" rot="-5400000">
            <a:off x="16458378" y="7985505"/>
            <a:ext cx="2082801" cy="791045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3"/>
          <p:cNvSpPr/>
          <p:nvPr/>
        </p:nvSpPr>
        <p:spPr>
          <a:xfrm flipH="1" rot="-5400000">
            <a:off x="20393631" y="7985505"/>
            <a:ext cx="2082801" cy="791045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92" name="Google Shape;9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6053" y="10163260"/>
            <a:ext cx="2863780" cy="28637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5698.PNG" id="93" name="Google Shape;93;p3"/>
          <p:cNvPicPr preferRelativeResize="0"/>
          <p:nvPr/>
        </p:nvPicPr>
        <p:blipFill rotWithShape="1">
          <a:blip r:embed="rId6">
            <a:alphaModFix/>
          </a:blip>
          <a:srcRect b="35199" l="6624" r="65088" t="47359"/>
          <a:stretch/>
        </p:blipFill>
        <p:spPr>
          <a:xfrm>
            <a:off x="8886661" y="10211849"/>
            <a:ext cx="2524008" cy="2766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0533.PNG" id="94" name="Google Shape;94;p3"/>
          <p:cNvPicPr preferRelativeResize="0"/>
          <p:nvPr/>
        </p:nvPicPr>
        <p:blipFill rotWithShape="1">
          <a:blip r:embed="rId7">
            <a:alphaModFix/>
          </a:blip>
          <a:srcRect b="49649" l="22515" r="22515" t="25645"/>
          <a:stretch/>
        </p:blipFill>
        <p:spPr>
          <a:xfrm>
            <a:off x="16784228" y="10314835"/>
            <a:ext cx="2523979" cy="24562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5" name="Google Shape;95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840000">
            <a:off x="12853240" y="10435628"/>
            <a:ext cx="2413129" cy="2413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91" name="Google Shape;29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031" y="2298700"/>
            <a:ext cx="21570865" cy="91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96" name="Google Shape;2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724" y="2212968"/>
            <a:ext cx="21984547" cy="9280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9-10-25 at 2.51.13 PM.png" id="301" name="Google Shape;30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2300" y="484967"/>
            <a:ext cx="18656300" cy="13158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0035.JPG" id="306" name="Google Shape;30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179" y="2222799"/>
            <a:ext cx="18225642" cy="9270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00" name="Google Shape;10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1118" y="6087660"/>
            <a:ext cx="7581764" cy="1540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14770100"/>
            <a:ext cx="57150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06" name="Google Shape;106;p5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381814" y="4000500"/>
            <a:ext cx="5715001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" name="Google Shape;10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000500"/>
            <a:ext cx="5715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8" name="Google Shape;108;p5"/>
          <p:cNvPicPr preferRelativeResize="0"/>
          <p:nvPr/>
        </p:nvPicPr>
        <p:blipFill rotWithShape="1">
          <a:blip r:embed="rId5">
            <a:alphaModFix amt="0"/>
          </a:blip>
          <a:srcRect b="0" l="0" r="0" t="0"/>
          <a:stretch/>
        </p:blipFill>
        <p:spPr>
          <a:xfrm>
            <a:off x="18136266" y="4000500"/>
            <a:ext cx="5715001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9" name="Google Shape;10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01118" y="-3564340"/>
            <a:ext cx="7581764" cy="154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14" name="Google Shape;11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814" y="4000500"/>
            <a:ext cx="5715001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4500" y="4000500"/>
            <a:ext cx="5715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636186" y="4000500"/>
            <a:ext cx="5715001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1" name="Google Shape;12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65055" y="3878834"/>
            <a:ext cx="3810001" cy="3810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2" name="Google Shape;12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7000" y="3878834"/>
            <a:ext cx="3810000" cy="3810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36900" y="3878834"/>
            <a:ext cx="3810000" cy="381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7"/>
          <p:cNvSpPr txBox="1"/>
          <p:nvPr/>
        </p:nvSpPr>
        <p:spPr>
          <a:xfrm>
            <a:off x="3204706" y="8417941"/>
            <a:ext cx="3674388" cy="1285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 1</a:t>
            </a: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5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Email Parser</a:t>
            </a:r>
            <a:endParaRPr/>
          </a:p>
        </p:txBody>
      </p:sp>
      <p:sp>
        <p:nvSpPr>
          <p:cNvPr id="125" name="Google Shape;125;p7"/>
          <p:cNvSpPr txBox="1"/>
          <p:nvPr/>
        </p:nvSpPr>
        <p:spPr>
          <a:xfrm>
            <a:off x="10354805" y="8417940"/>
            <a:ext cx="3674389" cy="1285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 2</a:t>
            </a: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5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Prototyping</a:t>
            </a:r>
            <a:endParaRPr/>
          </a:p>
        </p:txBody>
      </p:sp>
      <p:sp>
        <p:nvSpPr>
          <p:cNvPr id="126" name="Google Shape;126;p7"/>
          <p:cNvSpPr txBox="1"/>
          <p:nvPr/>
        </p:nvSpPr>
        <p:spPr>
          <a:xfrm>
            <a:off x="17432861" y="8417940"/>
            <a:ext cx="3674389" cy="1285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 3</a:t>
            </a: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5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Tag/Text Along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"/>
          <p:cNvSpPr/>
          <p:nvPr/>
        </p:nvSpPr>
        <p:spPr>
          <a:xfrm>
            <a:off x="-92016" y="-49182"/>
            <a:ext cx="24568033" cy="1381436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Wireframe_Earnings.png" id="132" name="Google Shape;13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16056" y="1778000"/>
            <a:ext cx="5151888" cy="10159999"/>
          </a:xfrm>
          <a:prstGeom prst="rect">
            <a:avLst/>
          </a:prstGeom>
          <a:noFill/>
          <a:ln>
            <a:noFill/>
          </a:ln>
          <a:effectLst>
            <a:outerShdw blurRad="952500" rotWithShape="0">
              <a:srgbClr val="000000">
                <a:alpha val="9803"/>
              </a:srgbClr>
            </a:outerShdw>
          </a:effectLst>
        </p:spPr>
      </p:pic>
      <p:pic>
        <p:nvPicPr>
          <p:cNvPr descr="Image" id="133" name="Google Shape;13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129030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/>
          <p:nvPr/>
        </p:nvSpPr>
        <p:spPr>
          <a:xfrm>
            <a:off x="3130815" y="7357667"/>
            <a:ext cx="3467895" cy="1625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5000"/>
              <a:buFont typeface="Helvetica Neue"/>
              <a:buNone/>
            </a:pPr>
            <a:r>
              <a:rPr b="1" i="0" lang="en-US" sz="50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5000"/>
              <a:buFont typeface="Helvetica Neue"/>
              <a:buNone/>
            </a:pPr>
            <a:r>
              <a:rPr b="1" i="0" lang="en-US" sz="50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Placeholder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:pu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